
<file path=[Content_Types].xml><?xml version="1.0" encoding="utf-8"?>
<Types xmlns="http://schemas.openxmlformats.org/package/2006/content-types">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6" r:id="rId4"/>
    <p:sldId id="257" r:id="rId5"/>
    <p:sldId id="258" r:id="rId6"/>
    <p:sldId id="261" r:id="rId7"/>
    <p:sldId id="262" r:id="rId8"/>
    <p:sldId id="263" r:id="rId9"/>
    <p:sldId id="264" r:id="rId10"/>
    <p:sldId id="265" r:id="rId11"/>
    <p:sldId id="266" r:id="rId12"/>
    <p:sldId id="267" r:id="rId13"/>
    <p:sldId id="269" r:id="rId14"/>
  </p:sldIdLst>
  <p:sldSz cx="9144000" cy="6858000" type="screen4x3"/>
  <p:notesSz cx="6858000" cy="9144000"/>
  <p:custDataLst>
    <p:tags r:id="rId18"/>
  </p:custDataLst>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9" d="100"/>
          <a:sy n="69" d="100"/>
        </p:scale>
        <p:origin x="-138" y="-102"/>
      </p:cViewPr>
      <p:guideLst>
        <p:guide orient="horz" pos="2139"/>
        <p:guide pos="2886"/>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gs" Target="tags/tag2.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5.GIF"/><Relationship Id="rId3" Type="http://schemas.openxmlformats.org/officeDocument/2006/relationships/hyperlink" Target="&#23398;&#20064;&#36164;&#26009;\ng.gif" TargetMode="External"/><Relationship Id="rId2" Type="http://schemas.openxmlformats.org/officeDocument/2006/relationships/image" Target="../media/image4.GIF"/><Relationship Id="rId1" Type="http://schemas.openxmlformats.org/officeDocument/2006/relationships/hyperlink" Target="&#23398;&#20064;&#36164;&#26009;\ok.gif" TargetMode="Externa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标题 3073"/>
          <p:cNvSpPr>
            <a:spLocks noGrp="1"/>
          </p:cNvSpPr>
          <p:nvPr>
            <p:ph type="ctrTitle"/>
          </p:nvPr>
        </p:nvSpPr>
        <p:spPr>
          <a:xfrm>
            <a:off x="685800" y="2130425"/>
            <a:ext cx="7772400" cy="1470025"/>
          </a:xfrm>
          <a:ln/>
        </p:spPr>
        <p:txBody>
          <a:bodyPr anchor="ctr" anchorCtr="0"/>
          <a:p>
            <a:pPr defTabSz="914400">
              <a:buClrTx/>
              <a:buSzTx/>
              <a:buFontTx/>
              <a:buNone/>
            </a:pPr>
            <a:r>
              <a:rPr lang="zh-CN" sz="4400" kern="1200" baseline="0">
                <a:latin typeface="Arial" panose="020B0604020202020204" pitchFamily="34" charset="0"/>
                <a:ea typeface="宋体" panose="02010600030101010101" pitchFamily="2" charset="-122"/>
              </a:rPr>
              <a:t>什么是</a:t>
            </a:r>
            <a:r>
              <a:rPr lang="zh-CN" sz="4400" kern="1200" baseline="0">
                <a:latin typeface="Arial" panose="020B0604020202020204" pitchFamily="34" charset="0"/>
                <a:ea typeface="宋体" panose="02010600030101010101" pitchFamily="2" charset="-122"/>
              </a:rPr>
              <a:t>串口通信</a:t>
            </a:r>
            <a:endParaRPr lang="zh-CN" sz="4400" kern="1200" baseline="0">
              <a:latin typeface="Arial" panose="020B0604020202020204" pitchFamily="34" charset="0"/>
              <a:ea typeface="宋体" panose="02010600030101010101" pitchFamily="2" charset="-122"/>
            </a:endParaRPr>
          </a:p>
        </p:txBody>
      </p:sp>
      <p:sp>
        <p:nvSpPr>
          <p:cNvPr id="3075" name="副标题 3074"/>
          <p:cNvSpPr>
            <a:spLocks noGrp="1"/>
          </p:cNvSpPr>
          <p:nvPr>
            <p:ph type="subTitle" idx="1"/>
          </p:nvPr>
        </p:nvSpPr>
        <p:spPr>
          <a:xfrm>
            <a:off x="1371600" y="3886200"/>
            <a:ext cx="6400800" cy="1752600"/>
          </a:xfrm>
          <a:ln/>
        </p:spPr>
        <p:txBody>
          <a:bodyPr/>
          <a:p>
            <a:pPr defTabSz="914400">
              <a:buClrTx/>
              <a:buSzTx/>
              <a:buFontTx/>
            </a:pPr>
            <a:r>
              <a:rPr lang="zh-CN" sz="3200" kern="1200" baseline="0">
                <a:latin typeface="Arial" panose="020B0604020202020204" pitchFamily="34" charset="0"/>
                <a:ea typeface="宋体" panose="02010600030101010101" pitchFamily="2" charset="-122"/>
              </a:rPr>
              <a:t>了解串口通信的</a:t>
            </a:r>
            <a:r>
              <a:rPr lang="zh-CN" sz="3200" kern="1200" baseline="0">
                <a:latin typeface="Arial" panose="020B0604020202020204" pitchFamily="34" charset="0"/>
                <a:ea typeface="宋体" panose="02010600030101010101" pitchFamily="2" charset="-122"/>
              </a:rPr>
              <a:t>原理</a:t>
            </a:r>
            <a:endParaRPr lang="zh-CN" sz="3200" kern="1200" baseline="0">
              <a:latin typeface="Arial" panose="020B0604020202020204" pitchFamily="34" charset="0"/>
              <a:ea typeface="宋体"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57200" y="1600200"/>
            <a:ext cx="8229600" cy="4809490"/>
          </a:xfrm>
        </p:spPr>
        <p:txBody>
          <a:bodyPr/>
          <a:p>
            <a:endParaRPr lang="zh-CN" altLang="en-US"/>
          </a:p>
          <a:p>
            <a:endParaRPr lang="zh-CN" altLang="en-US"/>
          </a:p>
          <a:p>
            <a:r>
              <a:rPr lang="zh-CN" altLang="en-US" sz="1400"/>
              <a:t>起始位：起始位必须是持续一个比特时间的逻辑0电平，标志传输一个字符的开始，接收方可用起始位使自己的接收时钟与发送方的数据同步。</a:t>
            </a:r>
            <a:endParaRPr lang="zh-CN" altLang="en-US" sz="1400"/>
          </a:p>
          <a:p>
            <a:endParaRPr lang="zh-CN" altLang="en-US" sz="1400"/>
          </a:p>
          <a:p>
            <a:r>
              <a:rPr lang="zh-CN" altLang="en-US" sz="1400"/>
              <a:t>数据位：数据位紧跟在起始位之后，是通信中的真正有效信息。数据位的位数可以由通信双方共同约定。传输数据时先传送字符的低位，后传送字符的高位。</a:t>
            </a:r>
            <a:endParaRPr lang="zh-CN" altLang="en-US" sz="1400"/>
          </a:p>
          <a:p>
            <a:endParaRPr lang="zh-CN" altLang="en-US" sz="1400"/>
          </a:p>
          <a:p>
            <a:r>
              <a:rPr lang="zh-CN" altLang="en-US" sz="1400"/>
              <a:t>奇偶校验位：奇偶校验位仅占一位，用于进行奇校验或偶校验，奇偶检验位不是必须有的。如果是奇校验，需要保证传输的数据总共有奇数个逻辑高位；如果是偶校验，需要保证传输的数据总共有偶数个逻辑高位。</a:t>
            </a:r>
            <a:endParaRPr lang="zh-CN" altLang="en-US" sz="1400"/>
          </a:p>
          <a:p>
            <a:endParaRPr lang="zh-CN" altLang="en-US" sz="1400"/>
          </a:p>
          <a:p>
            <a:r>
              <a:rPr lang="zh-CN" altLang="en-US" sz="1400"/>
              <a:t>停止位：停止位可以是是1位、1.5位或2位，可以由软件设定。它一定是逻辑1电平，标志着传输一个字符的结束。</a:t>
            </a:r>
            <a:endParaRPr lang="zh-CN" altLang="en-US" sz="1400"/>
          </a:p>
          <a:p>
            <a:endParaRPr lang="zh-CN" altLang="en-US" sz="1400"/>
          </a:p>
          <a:p>
            <a:r>
              <a:rPr lang="zh-CN" altLang="en-US" sz="1400"/>
              <a:t>空闲位：空闲位是指从一个字符的停止位结束到下一个字符的起始位开始，表示线路处于空闲状态，必须由高电平来填充。</a:t>
            </a:r>
            <a:endParaRPr lang="zh-CN" altLang="en-US" sz="1400"/>
          </a:p>
        </p:txBody>
      </p:sp>
      <p:pic>
        <p:nvPicPr>
          <p:cNvPr id="100" name="图片 99"/>
          <p:cNvPicPr/>
          <p:nvPr/>
        </p:nvPicPr>
        <p:blipFill>
          <a:blip r:embed="rId1"/>
          <a:stretch>
            <a:fillRect/>
          </a:stretch>
        </p:blipFill>
        <p:spPr>
          <a:xfrm>
            <a:off x="755650" y="116205"/>
            <a:ext cx="7440930" cy="2239010"/>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lnSpc>
                <a:spcPct val="100000"/>
              </a:lnSpc>
            </a:pPr>
            <a:r>
              <a:rPr lang="zh-CN" altLang="en-US"/>
              <a:t>来源</a:t>
            </a:r>
            <a:endParaRPr lang="zh-CN" altLang="en-US"/>
          </a:p>
        </p:txBody>
      </p:sp>
      <p:sp>
        <p:nvSpPr>
          <p:cNvPr id="3" name="文本占位符 2"/>
          <p:cNvSpPr>
            <a:spLocks noGrp="1"/>
          </p:cNvSpPr>
          <p:nvPr>
            <p:ph type="body" idx="1"/>
          </p:nvPr>
        </p:nvSpPr>
        <p:spPr/>
        <p:txBody>
          <a:bodyPr/>
          <a:p>
            <a:pPr algn="ctr"/>
            <a:r>
              <a:rPr lang="zh-CN" altLang="en-US"/>
              <a:t>https://www.elecfans.com/d/1910334.html</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7200" y="274955"/>
            <a:ext cx="8229600" cy="1082040"/>
          </a:xfrm>
        </p:spPr>
        <p:txBody>
          <a:bodyPr/>
          <a:p>
            <a:r>
              <a:rPr lang="zh-CN" altLang="en-US"/>
              <a:t>串口通信</a:t>
            </a:r>
            <a:endParaRPr lang="zh-CN" altLang="en-US"/>
          </a:p>
        </p:txBody>
      </p:sp>
      <p:sp>
        <p:nvSpPr>
          <p:cNvPr id="3" name="内容占位符 2"/>
          <p:cNvSpPr>
            <a:spLocks noGrp="1"/>
          </p:cNvSpPr>
          <p:nvPr>
            <p:ph idx="1"/>
          </p:nvPr>
        </p:nvSpPr>
        <p:spPr>
          <a:xfrm>
            <a:off x="457200" y="1600200"/>
            <a:ext cx="8229600" cy="1703070"/>
          </a:xfrm>
        </p:spPr>
        <p:txBody>
          <a:bodyPr/>
          <a:p>
            <a:r>
              <a:rPr lang="zh-CN" altLang="en-US" sz="2400"/>
              <a:t>串行通讯是指仅用一根接收线和一根发送线就能将数据以位进行传输的一种通讯方式。尽管串行通讯的比按字节传输的并行通信慢，但是串口可以在仅仅使用两根线的情况下就能实现数据的传输。</a:t>
            </a:r>
            <a:endParaRPr lang="zh-CN" altLang="en-US" sz="2400"/>
          </a:p>
          <a:p>
            <a:endParaRPr lang="zh-CN" altLang="en-US" sz="2400"/>
          </a:p>
          <a:p>
            <a:r>
              <a:rPr lang="zh-CN" altLang="en-US" sz="2400"/>
              <a:t>典型的串口通信使用3根线完成，分别是地线、发送、接收。由于串口通信是异步的，所以端口能够在一根线上发送数据同时在另一根线上接收数据。串口通信最重要的参数是波特率、数据位、停止位和奇偶的校验。对于两个需要进行串口通信的端口，这些参数必须匹配，这也是能够实现串口通讯的前提。</a:t>
            </a:r>
            <a:endParaRPr lang="zh-CN" alt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串行通讯示数据传输意图</a:t>
            </a:r>
            <a:endParaRPr lang="zh-CN" altLang="en-US"/>
          </a:p>
        </p:txBody>
      </p:sp>
      <p:pic>
        <p:nvPicPr>
          <p:cNvPr id="4" name="内容占位符 3"/>
          <p:cNvPicPr>
            <a:picLocks noChangeAspect="1"/>
          </p:cNvPicPr>
          <p:nvPr>
            <p:ph idx="1"/>
            <p:custDataLst>
              <p:tags r:id="rId1"/>
            </p:custDataLst>
          </p:nvPr>
        </p:nvPicPr>
        <p:blipFill>
          <a:blip r:embed="rId2"/>
          <a:stretch>
            <a:fillRect/>
          </a:stretch>
        </p:blipFill>
        <p:spPr>
          <a:xfrm>
            <a:off x="1256665" y="2058035"/>
            <a:ext cx="6629400" cy="360997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串口通讯的通讯协议</a:t>
            </a:r>
            <a:endParaRPr lang="zh-CN" altLang="en-US"/>
          </a:p>
        </p:txBody>
      </p:sp>
      <p:sp>
        <p:nvSpPr>
          <p:cNvPr id="3" name="内容占位符 2"/>
          <p:cNvSpPr>
            <a:spLocks noGrp="1"/>
          </p:cNvSpPr>
          <p:nvPr>
            <p:ph idx="1"/>
          </p:nvPr>
        </p:nvSpPr>
        <p:spPr/>
        <p:txBody>
          <a:bodyPr/>
          <a:p>
            <a:r>
              <a:rPr lang="zh-CN" altLang="en-US" sz="2000"/>
              <a:t>最初数据是模拟信号输出简单过程量，后来仪表接口出现了RS232接口，这种接口可以实现点对点的通信方式，但这种方式不能实现联网功能，这就促生了RS485。</a:t>
            </a:r>
            <a:endParaRPr lang="zh-CN" altLang="en-US" sz="2000"/>
          </a:p>
          <a:p>
            <a:endParaRPr lang="zh-CN" altLang="en-US" sz="2000"/>
          </a:p>
          <a:p>
            <a:r>
              <a:rPr lang="zh-CN" altLang="en-US" sz="2000"/>
              <a:t>我们知道串口通信的数据传输都是0和1，在单总线、I2C、UART中都是通过一根线的高低电平来判断逻辑1或者逻辑0，但这种信号线的GND再与其他设备形成共地模式的通信，这种共地模式传输容易产生干扰，并且抗干扰性能也比较弱。所以差分通信、支持多机通信、抗干扰强的RS485就被广泛的使用了。</a:t>
            </a:r>
            <a:endParaRPr lang="zh-CN" altLang="en-US" sz="2000"/>
          </a:p>
          <a:p>
            <a:endParaRPr lang="zh-CN" altLang="en-US" sz="2000"/>
          </a:p>
          <a:p>
            <a:r>
              <a:rPr lang="zh-CN" altLang="en-US" sz="2000"/>
              <a:t>RS485通信最大特点就是传输速度可以达到10Mb/s以上，传输距离可以达到3000米左右。大家需要注意的是虽然485最大速度和最大传输距离都很大，但是传输的速度是会随距离的增加而变慢的，所以两者是不可以兼得的。</a:t>
            </a:r>
            <a:endParaRPr lang="zh-CN" altLang="en-US"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STM32中的串口通讯</a:t>
            </a:r>
            <a:endParaRPr lang="zh-CN" altLang="en-US"/>
          </a:p>
        </p:txBody>
      </p:sp>
      <p:sp>
        <p:nvSpPr>
          <p:cNvPr id="3" name="内容占位符 2"/>
          <p:cNvSpPr>
            <a:spLocks noGrp="1"/>
          </p:cNvSpPr>
          <p:nvPr>
            <p:ph idx="1"/>
          </p:nvPr>
        </p:nvSpPr>
        <p:spPr>
          <a:xfrm>
            <a:off x="467360" y="1556385"/>
            <a:ext cx="8229600" cy="4525963"/>
          </a:xfrm>
        </p:spPr>
        <p:txBody>
          <a:bodyPr/>
          <a:p>
            <a:r>
              <a:rPr sz="2000"/>
              <a:t>STM32串口通信接口有两种，分别是：UART(通用异步收发器)、USART(通用同步异步收发器)，对于大容量STM32F10x系列芯片，分别由3个USART和两个UART</a:t>
            </a:r>
            <a:endParaRPr sz="2000"/>
          </a:p>
          <a:p>
            <a:endParaRPr lang="zh-CN" altLang="en-US" sz="2000"/>
          </a:p>
          <a:p>
            <a:endParaRPr lang="zh-CN" altLang="en-US" sz="2000"/>
          </a:p>
          <a:p>
            <a:endParaRPr lang="zh-CN" altLang="en-US" sz="2000"/>
          </a:p>
          <a:p>
            <a:r>
              <a:rPr lang="zh-CN" altLang="en-US" sz="2000"/>
              <a:t>TXD：数据发送引脚</a:t>
            </a:r>
            <a:endParaRPr lang="zh-CN" altLang="en-US" sz="2000"/>
          </a:p>
          <a:p>
            <a:r>
              <a:rPr lang="zh-CN" altLang="en-US" sz="2000"/>
              <a:t>RXD：数据输入引脚</a:t>
            </a:r>
            <a:endParaRPr lang="zh-CN" altLang="en-US" sz="2000"/>
          </a:p>
          <a:p>
            <a:r>
              <a:rPr lang="zh-CN" altLang="en-US" sz="2000"/>
              <a:t>单片机的点评标准(TTL电平）：+5V表示1，0V表示0</a:t>
            </a:r>
            <a:endParaRPr lang="zh-CN" altLang="en-US" sz="2000"/>
          </a:p>
          <a:p>
            <a:r>
              <a:rPr lang="zh-CN" altLang="en-US" sz="2000"/>
              <a:t>对于两芯片的间的连接，两个芯片GND共地，同时TXD和RXD交叉连接，这样两个芯片间可进行TTL电平通信。</a:t>
            </a:r>
            <a:endParaRPr lang="zh-CN" altLang="en-US" sz="2000"/>
          </a:p>
          <a:p>
            <a:endParaRPr lang="zh-CN" altLang="en-US" sz="2000"/>
          </a:p>
          <a:p>
            <a:endParaRPr lang="zh-CN" altLang="en-US" sz="2000"/>
          </a:p>
          <a:p>
            <a:endParaRPr lang="zh-CN" altLang="en-US" sz="2000"/>
          </a:p>
          <a:p>
            <a:endParaRPr lang="zh-CN" altLang="en-US" sz="2000"/>
          </a:p>
          <a:p>
            <a:endParaRPr lang="zh-CN" altLang="en-US" sz="2000"/>
          </a:p>
          <a:p>
            <a:pPr marL="0" indent="0">
              <a:buNone/>
            </a:pPr>
            <a:endParaRPr lang="zh-CN" altLang="en-US" sz="2000"/>
          </a:p>
          <a:p>
            <a:pPr marL="0" indent="0">
              <a:buNone/>
            </a:pPr>
            <a:endParaRPr lang="zh-CN" altLang="en-US" sz="2000"/>
          </a:p>
          <a:p>
            <a:pPr marL="0" indent="0">
              <a:buNone/>
            </a:pPr>
            <a:endParaRPr lang="zh-CN" altLang="en-US" sz="2000"/>
          </a:p>
          <a:p>
            <a:pPr marL="0" indent="0">
              <a:buNone/>
            </a:pPr>
            <a:endParaRPr lang="zh-CN" altLang="en-US" sz="2000"/>
          </a:p>
          <a:p>
            <a:pPr marL="0" indent="0">
              <a:buNone/>
            </a:pPr>
            <a:endParaRPr lang="zh-CN" altLang="en-US" sz="2000"/>
          </a:p>
          <a:p>
            <a:pPr marL="0" indent="0">
              <a:buNone/>
            </a:pPr>
            <a:endParaRPr lang="zh-CN" altLang="en-US" sz="2000"/>
          </a:p>
        </p:txBody>
      </p:sp>
      <p:pic>
        <p:nvPicPr>
          <p:cNvPr id="7" name="图片 6"/>
          <p:cNvPicPr>
            <a:picLocks noChangeAspect="1"/>
          </p:cNvPicPr>
          <p:nvPr/>
        </p:nvPicPr>
        <p:blipFill>
          <a:blip r:embed="rId1"/>
          <a:stretch>
            <a:fillRect/>
          </a:stretch>
        </p:blipFill>
        <p:spPr>
          <a:xfrm>
            <a:off x="6156325" y="2420620"/>
            <a:ext cx="1885950" cy="10922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t>波特率</a:t>
            </a:r>
            <a:endParaRPr lang="zh-CN" altLang="en-US"/>
          </a:p>
        </p:txBody>
      </p:sp>
      <p:sp>
        <p:nvSpPr>
          <p:cNvPr id="3" name="副标题 2"/>
          <p:cNvSpPr>
            <a:spLocks noGrp="1"/>
          </p:cNvSpPr>
          <p:nvPr>
            <p:ph type="subTitle" idx="1"/>
          </p:nvPr>
        </p:nvSpPr>
        <p:spPr/>
        <p:txBody>
          <a:bodyPr/>
          <a:p>
            <a:r>
              <a:rPr lang="zh-CN" altLang="en-US" sz="3200"/>
              <a:t>了解什么是波特率</a:t>
            </a:r>
            <a:endParaRPr lang="zh-CN" altLang="en-US" sz="32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波特率</a:t>
            </a:r>
            <a:endParaRPr lang="zh-CN" altLang="en-US"/>
          </a:p>
        </p:txBody>
      </p:sp>
      <p:sp>
        <p:nvSpPr>
          <p:cNvPr id="3" name="内容占位符 2"/>
          <p:cNvSpPr>
            <a:spLocks noGrp="1"/>
          </p:cNvSpPr>
          <p:nvPr>
            <p:ph idx="1"/>
          </p:nvPr>
        </p:nvSpPr>
        <p:spPr>
          <a:xfrm>
            <a:off x="457200" y="1600200"/>
            <a:ext cx="8229600" cy="4792345"/>
          </a:xfrm>
        </p:spPr>
        <p:txBody>
          <a:bodyPr/>
          <a:p>
            <a:r>
              <a:rPr lang="zh-CN" altLang="en-US" sz="2400"/>
              <a:t>波特率是指数据信号对载波的调制速率，它用单位时间内载波调制状态改变的次数来表示</a:t>
            </a:r>
            <a:endParaRPr lang="zh-CN" altLang="en-US" sz="2400"/>
          </a:p>
          <a:p>
            <a:endParaRPr lang="zh-CN" altLang="en-US" sz="2400"/>
          </a:p>
          <a:p>
            <a:endParaRPr lang="zh-CN" altLang="en-US" sz="2400"/>
          </a:p>
          <a:p>
            <a:endParaRPr lang="zh-CN" altLang="en-US" sz="2400"/>
          </a:p>
          <a:p>
            <a:endParaRPr lang="zh-CN" altLang="en-US" sz="2400"/>
          </a:p>
          <a:p>
            <a:endParaRPr lang="zh-CN" altLang="en-US" sz="1800"/>
          </a:p>
          <a:p>
            <a:r>
              <a:rPr lang="zh-CN" altLang="en-US" sz="1800"/>
              <a:t>比如波特率为9600bps；代表的就是每秒中传输9600bit，也就是相当于每一秒中划分成了9600等份。</a:t>
            </a:r>
            <a:endParaRPr lang="zh-CN" altLang="en-US" sz="1800"/>
          </a:p>
          <a:p>
            <a:r>
              <a:rPr lang="zh-CN" altLang="en-US" sz="1800"/>
              <a:t>因此，那么每1bit的时间就是1/9600秒=104.1666...us。约0.1ms。既然是9600等份，即每1bit紧接着下一个比特，不存在额外的间隔。两台设备要想实现串口通讯，这收发端设置的波特率必须相同，否则是没办法实现通讯的。</a:t>
            </a:r>
            <a:endParaRPr lang="zh-CN" altLang="en-US" sz="1800"/>
          </a:p>
          <a:p>
            <a:endParaRPr lang="zh-CN" altLang="en-US" sz="1800"/>
          </a:p>
        </p:txBody>
      </p:sp>
      <p:pic>
        <p:nvPicPr>
          <p:cNvPr id="4" name="图片 3"/>
          <p:cNvPicPr>
            <a:picLocks noChangeAspect="1"/>
          </p:cNvPicPr>
          <p:nvPr/>
        </p:nvPicPr>
        <p:blipFill>
          <a:blip r:embed="rId1"/>
          <a:stretch>
            <a:fillRect/>
          </a:stretch>
        </p:blipFill>
        <p:spPr>
          <a:xfrm>
            <a:off x="2051685" y="2348865"/>
            <a:ext cx="4600575" cy="19907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23850" y="260350"/>
            <a:ext cx="8229600" cy="6269990"/>
          </a:xfrm>
        </p:spPr>
        <p:txBody>
          <a:bodyPr/>
          <a:p>
            <a:r>
              <a:rPr lang="zh-CN" altLang="en-US" sz="2400"/>
              <a:t>收发波特率一致可以实现通讯：</a:t>
            </a:r>
            <a:endParaRPr lang="zh-CN" altLang="en-US" sz="2400"/>
          </a:p>
          <a:p>
            <a:endParaRPr lang="zh-CN" altLang="en-US" sz="2400"/>
          </a:p>
          <a:p>
            <a:endParaRPr lang="zh-CN" altLang="en-US" sz="2400"/>
          </a:p>
          <a:p>
            <a:endParaRPr lang="zh-CN" altLang="en-US"/>
          </a:p>
          <a:p>
            <a:endParaRPr lang="zh-CN" altLang="en-US"/>
          </a:p>
          <a:p>
            <a:endParaRPr lang="zh-CN" altLang="en-US"/>
          </a:p>
          <a:p>
            <a:r>
              <a:rPr lang="zh-CN" altLang="en-US" sz="2400"/>
              <a:t>收发波特率不一致，导致RX端不能正常接收：</a:t>
            </a:r>
            <a:endParaRPr lang="zh-CN" altLang="en-US" sz="2400"/>
          </a:p>
          <a:p>
            <a:endParaRPr lang="zh-CN" altLang="en-US" sz="2400"/>
          </a:p>
        </p:txBody>
      </p:sp>
      <p:pic>
        <p:nvPicPr>
          <p:cNvPr id="6" name="图片 5" descr="ok">
            <a:hlinkClick r:id="rId1" tooltip="" action="ppaction://hlinkfile"/>
          </p:cNvPr>
          <p:cNvPicPr>
            <a:picLocks noChangeAspect="1"/>
          </p:cNvPicPr>
          <p:nvPr/>
        </p:nvPicPr>
        <p:blipFill>
          <a:blip r:embed="rId2"/>
          <a:stretch>
            <a:fillRect/>
          </a:stretch>
        </p:blipFill>
        <p:spPr>
          <a:xfrm>
            <a:off x="755650" y="980440"/>
            <a:ext cx="7219950" cy="2124075"/>
          </a:xfrm>
          <a:prstGeom prst="rect">
            <a:avLst/>
          </a:prstGeom>
        </p:spPr>
      </p:pic>
      <p:pic>
        <p:nvPicPr>
          <p:cNvPr id="7" name="图片 6" descr="ng">
            <a:hlinkClick r:id="rId3" tooltip="" action="ppaction://hlinkfile"/>
          </p:cNvPr>
          <p:cNvPicPr>
            <a:picLocks noChangeAspect="1"/>
          </p:cNvPicPr>
          <p:nvPr/>
        </p:nvPicPr>
        <p:blipFill>
          <a:blip r:embed="rId4"/>
          <a:stretch>
            <a:fillRect/>
          </a:stretch>
        </p:blipFill>
        <p:spPr>
          <a:xfrm>
            <a:off x="680720" y="3932555"/>
            <a:ext cx="7781925" cy="17526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串口通讯的数据结构</a:t>
            </a:r>
            <a:endParaRPr lang="zh-CN" altLang="en-US"/>
          </a:p>
        </p:txBody>
      </p:sp>
      <p:pic>
        <p:nvPicPr>
          <p:cNvPr id="4" name="内容占位符 3"/>
          <p:cNvPicPr>
            <a:picLocks noChangeAspect="1"/>
          </p:cNvPicPr>
          <p:nvPr>
            <p:ph idx="1"/>
          </p:nvPr>
        </p:nvPicPr>
        <p:blipFill>
          <a:blip r:embed="rId1"/>
          <a:stretch>
            <a:fillRect/>
          </a:stretch>
        </p:blipFill>
        <p:spPr>
          <a:xfrm>
            <a:off x="323215" y="1988820"/>
            <a:ext cx="8229600" cy="2664460"/>
          </a:xfrm>
          <a:prstGeom prst="rect">
            <a:avLst/>
          </a:prstGeom>
        </p:spPr>
      </p:pic>
    </p:spTree>
  </p:cSld>
  <p:clrMapOvr>
    <a:masterClrMapping/>
  </p:clrMapOvr>
</p:sld>
</file>

<file path=ppt/tags/tag1.xml><?xml version="1.0" encoding="utf-8"?>
<p:tagLst xmlns:p="http://schemas.openxmlformats.org/presentationml/2006/main">
  <p:tag name="KSO_WM_UNIT_PLACING_PICTURE_USER_VIEWPORT" val="{&quot;height&quot;:5685,&quot;width&quot;:10440}"/>
</p:tagLst>
</file>

<file path=ppt/tags/tag2.xml><?xml version="1.0" encoding="utf-8"?>
<p:tagLst xmlns:p="http://schemas.openxmlformats.org/presentationml/2006/main">
  <p:tag name="KSO_WPP_MARK_KEY" val="7096f5ce-e82e-45b4-92d5-d5c703b6e6c6"/>
  <p:tag name="COMMONDATA" val="eyJoZGlkIjoiMGZhYmYzOGZhYmMxMjllZjNjYTUyY2ExNjMzNzlhMzYifQ=="/>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1427</Words>
  <Application>WPS 演示</Application>
  <PresentationFormat/>
  <Paragraphs>84</Paragraphs>
  <Slides>11</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11</vt:i4>
      </vt:variant>
    </vt:vector>
  </HeadingPairs>
  <TitlesOfParts>
    <vt:vector size="19" baseType="lpstr">
      <vt:lpstr>Arial</vt:lpstr>
      <vt:lpstr>宋体</vt:lpstr>
      <vt:lpstr>Wingdings</vt:lpstr>
      <vt:lpstr>微软雅黑</vt:lpstr>
      <vt:lpstr>Arial Unicode MS</vt:lpstr>
      <vt:lpstr>Calibri</vt:lpstr>
      <vt:lpstr>默认设计模板</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来源</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什么是串口通信</dc:title>
  <dc:creator>MyPC</dc:creator>
  <cp:lastModifiedBy>梁海洪</cp:lastModifiedBy>
  <cp:revision>11</cp:revision>
  <dcterms:created xsi:type="dcterms:W3CDTF">2022-11-22T14:11:12Z</dcterms:created>
  <dcterms:modified xsi:type="dcterms:W3CDTF">2022-11-22T14:42:23Z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29F9435910384E69B7E75BB2C8BE056B</vt:lpwstr>
  </property>
</Properties>
</file>